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72" r:id="rId4"/>
    <p:sldId id="285" r:id="rId5"/>
    <p:sldId id="289" r:id="rId6"/>
    <p:sldId id="282" r:id="rId7"/>
    <p:sldId id="280" r:id="rId8"/>
    <p:sldId id="287" r:id="rId9"/>
    <p:sldId id="286" r:id="rId10"/>
    <p:sldId id="267" r:id="rId11"/>
    <p:sldId id="283" r:id="rId12"/>
    <p:sldId id="284" r:id="rId13"/>
    <p:sldId id="288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36662F-77F8-4EB0-9AAC-C851C5DB2243}" v="1029" dt="2024-05-07T05:00:45.234"/>
    <p1510:client id="{40A8E679-2363-43B9-80C2-07BFFE584690}" v="4" dt="2024-05-07T05:06:11.1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985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395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0773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9620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54397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9736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6241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68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24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122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533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281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8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660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235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25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912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mbaron.developpez.com/tutoriels/nosql/cassandra/installation-outils-administration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wired.it/economia/business/2020/11/05/chatbot-voice-app-azienda-business/" TargetMode="External"/><Relationship Id="rId5" Type="http://schemas.openxmlformats.org/officeDocument/2006/relationships/image" Target="../media/image5.jpeg"/><Relationship Id="rId4" Type="http://schemas.openxmlformats.org/officeDocument/2006/relationships/hyperlink" Target="https://iblnews.org/google-introduced-the-multimodal-tool-gemini-and-added-it-to-bard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roup 257">
            <a:extLst>
              <a:ext uri="{FF2B5EF4-FFF2-40B4-BE49-F238E27FC236}">
                <a16:creationId xmlns:a16="http://schemas.microsoft.com/office/drawing/2014/main" id="{0884F175-9D23-496E-80AC-F3D2FD541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22D4B7B8-5AFE-4B32-A805-72EC571E6F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7D13B2-7A74-4788-8689-5EDB2DA86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1" name="Rectangle 23">
              <a:extLst>
                <a:ext uri="{FF2B5EF4-FFF2-40B4-BE49-F238E27FC236}">
                  <a16:creationId xmlns:a16="http://schemas.microsoft.com/office/drawing/2014/main" id="{66964837-B2CC-483D-BEDA-4BB1901BC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2" name="Rectangle 25">
              <a:extLst>
                <a:ext uri="{FF2B5EF4-FFF2-40B4-BE49-F238E27FC236}">
                  <a16:creationId xmlns:a16="http://schemas.microsoft.com/office/drawing/2014/main" id="{77D4E216-8B6C-4A3B-AF75-3016320F6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3" name="Isosceles Triangle 262">
              <a:extLst>
                <a:ext uri="{FF2B5EF4-FFF2-40B4-BE49-F238E27FC236}">
                  <a16:creationId xmlns:a16="http://schemas.microsoft.com/office/drawing/2014/main" id="{CDD4EA12-82D2-47D7-8742-8F4746AA6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4" name="Rectangle 27">
              <a:extLst>
                <a:ext uri="{FF2B5EF4-FFF2-40B4-BE49-F238E27FC236}">
                  <a16:creationId xmlns:a16="http://schemas.microsoft.com/office/drawing/2014/main" id="{115B7F7E-4C23-429B-A947-A5B436DB2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5" name="Rectangle 28">
              <a:extLst>
                <a:ext uri="{FF2B5EF4-FFF2-40B4-BE49-F238E27FC236}">
                  <a16:creationId xmlns:a16="http://schemas.microsoft.com/office/drawing/2014/main" id="{A6B03A29-0A21-40D4-87E4-3C41D6F54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6" name="Rectangle 29">
              <a:extLst>
                <a:ext uri="{FF2B5EF4-FFF2-40B4-BE49-F238E27FC236}">
                  <a16:creationId xmlns:a16="http://schemas.microsoft.com/office/drawing/2014/main" id="{6C871F60-4E5A-449A-B6D8-1F58C12EE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7" name="Isosceles Triangle 266">
              <a:extLst>
                <a:ext uri="{FF2B5EF4-FFF2-40B4-BE49-F238E27FC236}">
                  <a16:creationId xmlns:a16="http://schemas.microsoft.com/office/drawing/2014/main" id="{3182795B-2BFA-4D7B-BE85-701A73E253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8" name="Isosceles Triangle 267">
              <a:extLst>
                <a:ext uri="{FF2B5EF4-FFF2-40B4-BE49-F238E27FC236}">
                  <a16:creationId xmlns:a16="http://schemas.microsoft.com/office/drawing/2014/main" id="{810B9E5C-2AE2-4B4E-916F-F954F2AA8A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8" y="130278"/>
            <a:ext cx="9272634" cy="18001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ctr">
              <a:lnSpc>
                <a:spcPct val="90000"/>
              </a:lnSpc>
            </a:pPr>
            <a:r>
              <a:rPr lang="en-US" b="1" dirty="0"/>
              <a:t>Documents Q&amp;A Assistant: Integrating Chatbot Technology for Efficient Information Retrieval using RAG</a:t>
            </a:r>
            <a:endParaRPr lang="en-US" dirty="0"/>
          </a:p>
        </p:txBody>
      </p:sp>
      <p:pic>
        <p:nvPicPr>
          <p:cNvPr id="10" name="Picture 9" descr="LangChain Tutorial – How to Build a Custom-Knowledge Chatbot">
            <a:extLst>
              <a:ext uri="{FF2B5EF4-FFF2-40B4-BE49-F238E27FC236}">
                <a16:creationId xmlns:a16="http://schemas.microsoft.com/office/drawing/2014/main" id="{469AA7B0-D82A-0219-5D3B-3C9F47536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408845"/>
            <a:ext cx="5421163" cy="1328184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7CDE86-6394-8640-F284-84ED0B1792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848" y="2406396"/>
            <a:ext cx="3682056" cy="388077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Font typeface="Wingdings" charset="2"/>
              <a:buChar char="Ø"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</a:rPr>
              <a:t>Group Members :</a:t>
            </a:r>
            <a:endParaRPr lang="en-US" sz="2400" dirty="0">
              <a:solidFill>
                <a:schemeClr val="accent1"/>
              </a:solidFill>
            </a:endParaRPr>
          </a:p>
          <a:p>
            <a:pPr>
              <a:buFont typeface="Wingdings" charset="2"/>
              <a:buChar char="Ø"/>
            </a:pPr>
            <a:r>
              <a:rPr lang="en-US" sz="2200" dirty="0"/>
              <a:t>Atharva (202318004)</a:t>
            </a:r>
          </a:p>
          <a:p>
            <a:pPr>
              <a:buFont typeface="Wingdings" charset="2"/>
              <a:buChar char="Ø"/>
            </a:pPr>
            <a:r>
              <a:rPr lang="en-US" sz="2200" dirty="0"/>
              <a:t>Sobhan (202318040)</a:t>
            </a:r>
          </a:p>
          <a:p>
            <a:pPr>
              <a:buFont typeface="Wingdings" charset="2"/>
              <a:buChar char="Ø"/>
            </a:pPr>
            <a:r>
              <a:rPr lang="en-US" sz="2200" dirty="0"/>
              <a:t>Kushagra (202318048</a:t>
            </a:r>
            <a:r>
              <a:rPr lang="en-US" sz="2400" dirty="0"/>
              <a:t>)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11" name="Picture 10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5EACBD29-81BD-65AA-4756-D635AA82D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77334" y="3811680"/>
            <a:ext cx="5421163" cy="108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39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57C537C8-9B32-C2DD-E380-B1B1949117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26" t="139" r="13524" b="-1"/>
          <a:stretch/>
        </p:blipFill>
        <p:spPr>
          <a:xfrm>
            <a:off x="20" y="10"/>
            <a:ext cx="2734036" cy="6867719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A4A7E-C805-213D-A338-97A11C6838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57677" y="173342"/>
            <a:ext cx="6617963" cy="651753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Conclusion:</a:t>
            </a:r>
            <a:endParaRPr lang="en-US" sz="36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>
              <a:buFont typeface="Wingdings" charset="2"/>
              <a:buChar char="Ø"/>
            </a:pP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Developed a Document Q&amp;A Assistant integrating document processing, question answering, and chatbot functionalities.</a:t>
            </a:r>
          </a:p>
          <a:p>
            <a:pPr>
              <a:buFont typeface="Wingdings" charset="2"/>
              <a:buChar char="Ø"/>
            </a:pP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Improved access to information within documents by providing a user-friendly interface for efficient retrieval.</a:t>
            </a:r>
            <a:endParaRPr lang="en-US" dirty="0">
              <a:solidFill>
                <a:schemeClr val="tx1"/>
              </a:solidFill>
            </a:endParaRPr>
          </a:p>
          <a:p>
            <a:pPr>
              <a:buFont typeface="Wingdings" charset="2"/>
              <a:buChar char="Ø"/>
            </a:pP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Empowered users to extract knowledge from  files seamlessly, enhancing their productivity.</a:t>
            </a:r>
            <a:endParaRPr lang="en-US" dirty="0">
              <a:solidFill>
                <a:schemeClr val="tx1"/>
              </a:solidFill>
            </a:endParaRPr>
          </a:p>
          <a:p>
            <a:pPr>
              <a:buFont typeface="Wingdings" charset="2"/>
              <a:buChar char="Ø"/>
            </a:pP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Successfully deployed the solution, achieving the objective of streamlining document interaction.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sz="2200" dirty="0">
                <a:solidFill>
                  <a:schemeClr val="tx1"/>
                </a:solidFill>
                <a:ea typeface="+mn-lt"/>
                <a:cs typeface="+mn-lt"/>
              </a:rPr>
              <a:t>Envisioned future enhancements to continue meeting evolving user needs and delivering innovative solutions.</a:t>
            </a:r>
            <a:endParaRPr lang="en-US" dirty="0"/>
          </a:p>
          <a:p>
            <a:pPr>
              <a:buFont typeface="Wingdings" charset="2"/>
              <a:buChar char="Ø"/>
            </a:pPr>
            <a:endParaRPr lang="en-US" sz="2200" dirty="0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Font typeface="Wingdings" charset="2"/>
              <a:buChar char="Ø"/>
            </a:pPr>
            <a:endParaRPr lang="en-US" sz="2000"/>
          </a:p>
          <a:p>
            <a:pPr>
              <a:buFont typeface="Wingdings" charset="2"/>
              <a:buChar char="Ø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381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F289E-FE09-CF93-B195-BD473FF7C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048" y="201386"/>
            <a:ext cx="8596668" cy="1320800"/>
          </a:xfrm>
        </p:spPr>
        <p:txBody>
          <a:bodyPr/>
          <a:lstStyle/>
          <a:p>
            <a:r>
              <a:rPr lang="en-US" dirty="0" err="1"/>
              <a:t>Streamlit</a:t>
            </a:r>
            <a:r>
              <a:rPr lang="en-US" dirty="0"/>
              <a:t> Interface : </a:t>
            </a:r>
          </a:p>
        </p:txBody>
      </p:sp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84ADC1CF-6F30-5282-2BEF-B78FF1E3D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63" y="858744"/>
            <a:ext cx="7864757" cy="40393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FFB367-1EB2-625D-4223-2495950F3A13}"/>
              </a:ext>
            </a:extLst>
          </p:cNvPr>
          <p:cNvSpPr txBox="1"/>
          <p:nvPr/>
        </p:nvSpPr>
        <p:spPr>
          <a:xfrm>
            <a:off x="518409" y="5109147"/>
            <a:ext cx="842571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The </a:t>
            </a:r>
            <a:r>
              <a:rPr lang="en-US" dirty="0" err="1">
                <a:ea typeface="+mn-lt"/>
                <a:cs typeface="+mn-lt"/>
              </a:rPr>
              <a:t>Streamlit</a:t>
            </a:r>
            <a:r>
              <a:rPr lang="en-US" dirty="0">
                <a:ea typeface="+mn-lt"/>
                <a:cs typeface="+mn-lt"/>
              </a:rPr>
              <a:t> frontend  offers a user-friendly interface with interactive inputs for queries and PDF uploads, real-time visualization of results, customizable layouts, responsive design for cross-device accessibility, robust error handling, seamless integration with other libraries, quick deployment capabilities, support for rich media types, and access to a supportive developer community for resources and assistance.</a:t>
            </a:r>
          </a:p>
        </p:txBody>
      </p:sp>
    </p:spTree>
    <p:extLst>
      <p:ext uri="{BB962C8B-B14F-4D97-AF65-F5344CB8AC3E}">
        <p14:creationId xmlns:p14="http://schemas.microsoft.com/office/powerpoint/2010/main" val="1452495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B3389-3C54-D1B3-3F72-1D81631CD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47403"/>
            <a:ext cx="8596668" cy="1320800"/>
          </a:xfrm>
        </p:spPr>
        <p:txBody>
          <a:bodyPr/>
          <a:lstStyle/>
          <a:p>
            <a:r>
              <a:rPr lang="en-US" dirty="0"/>
              <a:t>Video Demonstration</a:t>
            </a:r>
          </a:p>
        </p:txBody>
      </p:sp>
      <p:pic>
        <p:nvPicPr>
          <p:cNvPr id="3" name="streamlit v1">
            <a:hlinkClick r:id="" action="ppaction://media"/>
            <a:extLst>
              <a:ext uri="{FF2B5EF4-FFF2-40B4-BE49-F238E27FC236}">
                <a16:creationId xmlns:a16="http://schemas.microsoft.com/office/drawing/2014/main" id="{DC7B3E3B-6F20-FC30-FF7F-8E764C25A1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135" y="1054510"/>
            <a:ext cx="8824247" cy="500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22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805AB-9A35-2499-3D3D-0FD61509B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112E5-191E-E1E4-AF27-41AE1FA08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448" y="1267960"/>
            <a:ext cx="8607553" cy="471897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[1] Payal Bajaj, Daniel Campos, Nick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Craswell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Li Deng, Jianfeng Gao, Xiaodong Liu, Rangan Majumder, Andrew McNamara, Bhaskar Mitra, Tri Nguyen, Mir Rosenberg, Xia Song, Alina Stoica, Saurabh Tiwary, and Tong Wang. MS MARCO: A Human Generated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MAchine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Reading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COmprehension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Dataset. arXiv:1611.09268 [cs], November 2016. URL http: //arxiv.org/abs/1611.09268.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arXiv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: 1611.09268. </a:t>
            </a:r>
            <a:endParaRPr lang="en-US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[2] Petr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Baudiš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and Jan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Šedivy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. Modeling of the question answering task in the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yodaqa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system. In ` International Conference of the Cross-Language Evaluation Forum for European Languages, pages 222–228. Springer, 2015. URL https://link.springer.com/chapter/10.1007% 2F978-3-319-24027-5_20. 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[3] Jonathan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Berant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Andrew Chou, Roy Frostig, and Percy Liang. Semantic Parsing on Freebase from Question-Answer Pairs. In Proceedings of the 2013 Conference on Empirical Methods in Natural Language Processing, pages 1533–1544, Seattle, Washington, USA, October 2013. Association for Computational Linguistics. URL http://www.aclweb.org/anthology/ D13-1160.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[4] X. Cheng, D. Luo, X. Chen, L. Liu, D. Zhao, and R. Yan, “Lift yourself up: Retrieval-augmented text generation with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self memory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,” </a:t>
            </a:r>
            <a:r>
              <a:rPr lang="en-US" sz="1600" i="1" dirty="0" err="1">
                <a:solidFill>
                  <a:schemeClr val="tx1"/>
                </a:solidFill>
                <a:ea typeface="+mn-lt"/>
                <a:cs typeface="+mn-lt"/>
              </a:rPr>
              <a:t>arXiv</a:t>
            </a:r>
            <a:r>
              <a:rPr lang="en-US" sz="1600" i="1" dirty="0">
                <a:solidFill>
                  <a:schemeClr val="tx1"/>
                </a:solidFill>
                <a:ea typeface="+mn-lt"/>
                <a:cs typeface="+mn-lt"/>
              </a:rPr>
              <a:t> preprint arXiv:2305.02437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2023.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[5]↑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S. Wang, Y. Xu, Y. Fang, Y. Liu, S. Sun, R. Xu, C. Zhu, and M. Zeng, “Training data is more valuable than you think: A simple and effective method by retrieving from training data,” </a:t>
            </a:r>
            <a:r>
              <a:rPr lang="en-US" sz="1600" i="1" dirty="0" err="1">
                <a:solidFill>
                  <a:schemeClr val="tx1"/>
                </a:solidFill>
                <a:ea typeface="+mn-lt"/>
                <a:cs typeface="+mn-lt"/>
              </a:rPr>
              <a:t>arXiv</a:t>
            </a:r>
            <a:r>
              <a:rPr lang="en-US" sz="1600" i="1" dirty="0">
                <a:solidFill>
                  <a:schemeClr val="tx1"/>
                </a:solidFill>
                <a:ea typeface="+mn-lt"/>
                <a:cs typeface="+mn-lt"/>
              </a:rPr>
              <a:t> preprint arXiv:2203.08773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2022.</a:t>
            </a:r>
            <a:endParaRPr lang="en-US" sz="1600">
              <a:solidFill>
                <a:schemeClr val="tx1"/>
              </a:solidFill>
            </a:endParaRPr>
          </a:p>
          <a:p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681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 descr="Magnifying glass on clear background">
            <a:extLst>
              <a:ext uri="{FF2B5EF4-FFF2-40B4-BE49-F238E27FC236}">
                <a16:creationId xmlns:a16="http://schemas.microsoft.com/office/drawing/2014/main" id="{8EE14ADC-868F-F708-D829-58C73AA88B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902" b="909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7E78DBC-FA7C-CDB8-3747-22AFF9682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267" y="2561618"/>
            <a:ext cx="4720166" cy="311899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7200" dirty="0">
                <a:latin typeface="STXingkai"/>
                <a:ea typeface="STXingkai"/>
                <a:cs typeface="Segoe UI"/>
              </a:rPr>
              <a:t>Thank You!!</a:t>
            </a:r>
            <a:endParaRPr lang="en-US" sz="7200" dirty="0">
              <a:solidFill>
                <a:srgbClr val="000000"/>
              </a:solidFill>
              <a:latin typeface="STXingkai"/>
              <a:ea typeface="STXingkai"/>
              <a:cs typeface="Segoe UI"/>
            </a:endParaRPr>
          </a:p>
          <a:p>
            <a:pPr algn="ctr"/>
            <a:endParaRPr lang="en-US" sz="7200" dirty="0">
              <a:solidFill>
                <a:srgbClr val="000000"/>
              </a:solidFill>
              <a:latin typeface="Segoe UI"/>
              <a:cs typeface="Segoe UI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887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E65F163-6AF3-4E0D-26A3-DA2B0B151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598" y="455161"/>
            <a:ext cx="8947429" cy="5816010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0" indent="0">
              <a:spcBef>
                <a:spcPts val="0"/>
              </a:spcBef>
              <a:spcAft>
                <a:spcPts val="552"/>
              </a:spcAft>
              <a:buNone/>
            </a:pPr>
            <a:r>
              <a:rPr lang="en-US" sz="3600" b="1" dirty="0"/>
              <a:t> </a:t>
            </a:r>
            <a:r>
              <a:rPr lang="en-US" sz="3600" b="1" dirty="0">
                <a:solidFill>
                  <a:schemeClr val="accent1"/>
                </a:solidFill>
              </a:rPr>
              <a:t>Objective:</a:t>
            </a:r>
            <a:br>
              <a:rPr lang="en-US" sz="2400" b="1" dirty="0">
                <a:solidFill>
                  <a:schemeClr val="accent1"/>
                </a:solidFill>
              </a:rPr>
            </a:br>
            <a:endParaRPr lang="en-US" sz="2400" b="1">
              <a:solidFill>
                <a:schemeClr val="accent1"/>
              </a:solidFill>
              <a:ea typeface="+mn-lt"/>
              <a:cs typeface="+mn-lt"/>
            </a:endParaRPr>
          </a:p>
          <a:p>
            <a:pPr marL="0" indent="0">
              <a:spcBef>
                <a:spcPts val="0"/>
              </a:spcBef>
              <a:spcAft>
                <a:spcPts val="552"/>
              </a:spcAft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The objective of the project is to create a Document Q&amp;A Assistant that efficiently retrieves information from files. This involves: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Font typeface="Wingdings" charset="2"/>
              <a:buChar char="Ø"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Processing documents to extract text content.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Font typeface="Wingdings" charset="2"/>
              <a:buChar char="Ø"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Implementing a question answering system to provide accurate responses to user queries.</a:t>
            </a:r>
            <a:endParaRPr lang="en-US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Font typeface="Wingdings" charset="2"/>
              <a:buChar char="Ø"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Integrating a chatbot component for interactive user engagement.</a:t>
            </a:r>
            <a:endParaRPr lang="en-US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Font typeface="Wingdings" charset="2"/>
              <a:buChar char="Ø"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Developing a user-friendly interface.</a:t>
            </a:r>
            <a:endParaRPr lang="en-US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Font typeface="Wingdings" charset="2"/>
              <a:buChar char="Ø"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Ensuring scalability, performance, and integration with Cassandra for backend storage.</a:t>
            </a:r>
            <a:endParaRPr lang="en-US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Font typeface="Wingdings" charset="2"/>
              <a:buChar char="Ø"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Evaluating system accuracy and user satisfaction for iterative improvements.</a:t>
            </a:r>
            <a:endParaRPr lang="en-US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spcBef>
                <a:spcPts val="0"/>
              </a:spcBef>
              <a:spcAft>
                <a:spcPts val="552"/>
              </a:spcAft>
              <a:buNone/>
            </a:pPr>
            <a:endParaRPr lang="en-US" sz="2400" b="1" dirty="0">
              <a:solidFill>
                <a:schemeClr val="accent1"/>
              </a:solidFill>
            </a:endParaRPr>
          </a:p>
          <a:p>
            <a:pPr marL="0" indent="0">
              <a:spcBef>
                <a:spcPts val="0"/>
              </a:spcBef>
              <a:spcAft>
                <a:spcPts val="552"/>
              </a:spcAft>
              <a:buNone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A99C26-C380-8D7A-B59F-8EEDF4B1AE62}"/>
              </a:ext>
            </a:extLst>
          </p:cNvPr>
          <p:cNvSpPr>
            <a:spLocks/>
          </p:cNvSpPr>
          <p:nvPr/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9C023529-03BC-26EE-6E0D-D10561658802}"/>
              </a:ext>
            </a:extLst>
          </p:cNvPr>
          <p:cNvSpPr>
            <a:spLocks/>
          </p:cNvSpPr>
          <p:nvPr/>
        </p:nvSpPr>
        <p:spPr>
          <a:xfrm>
            <a:off x="325799" y="822352"/>
            <a:ext cx="10811056" cy="68406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866485">
              <a:spcAft>
                <a:spcPts val="552"/>
              </a:spcAft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102662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35E7BE-4764-D1C2-6D04-FDEA387207B0}"/>
              </a:ext>
            </a:extLst>
          </p:cNvPr>
          <p:cNvSpPr txBox="1"/>
          <p:nvPr/>
        </p:nvSpPr>
        <p:spPr>
          <a:xfrm>
            <a:off x="-1088742" y="222552"/>
            <a:ext cx="12201048" cy="13208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FLOWCHART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239C5DAB-2EAF-1CA7-DA2F-F9C7BD3832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8550" y="890589"/>
            <a:ext cx="10773810" cy="59248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Font typeface="Wingdings" charset="2"/>
              <a:buChar char="Ø"/>
            </a:pP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  <a:p>
            <a:pPr marL="0" indent="0">
              <a:lnSpc>
                <a:spcPct val="90000"/>
              </a:lnSpc>
              <a:buFont typeface="Wingdings" charset="2"/>
              <a:buChar char="Ø"/>
            </a:pPr>
            <a:endParaRPr lang="en-US" sz="2000" dirty="0"/>
          </a:p>
          <a:p>
            <a:pPr marL="0" indent="0">
              <a:lnSpc>
                <a:spcPct val="90000"/>
              </a:lnSpc>
              <a:buFont typeface="Wingdings" charset="2"/>
              <a:buChar char="Ø"/>
            </a:pP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A99C26-C380-8D7A-B59F-8EEDF4B1AE62}"/>
              </a:ext>
            </a:extLst>
          </p:cNvPr>
          <p:cNvSpPr>
            <a:spLocks/>
          </p:cNvSpPr>
          <p:nvPr/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7D60979-AFE7-0519-BB71-EEB9710BE739}"/>
              </a:ext>
            </a:extLst>
          </p:cNvPr>
          <p:cNvSpPr>
            <a:spLocks noGrp="1"/>
          </p:cNvSpPr>
          <p:nvPr/>
        </p:nvSpPr>
        <p:spPr>
          <a:xfrm>
            <a:off x="1286933" y="609600"/>
            <a:ext cx="10197494" cy="1099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diagram of a process flow&#10;&#10;Description automatically generated">
            <a:extLst>
              <a:ext uri="{FF2B5EF4-FFF2-40B4-BE49-F238E27FC236}">
                <a16:creationId xmlns:a16="http://schemas.microsoft.com/office/drawing/2014/main" id="{59A2525B-E3A1-574B-2C49-F9448EFD3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934" y="880821"/>
            <a:ext cx="4419245" cy="59616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9A0E67-EF32-CA74-A5CD-7F8CEBF54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75741" y="4226033"/>
            <a:ext cx="2530474" cy="1376029"/>
          </a:xfrm>
          <a:prstGeom prst="rect">
            <a:avLst/>
          </a:prstGeom>
        </p:spPr>
      </p:pic>
      <p:pic>
        <p:nvPicPr>
          <p:cNvPr id="9" name="Picture 8" descr="A chatbot with a headset&#10;&#10;Description automatically generated">
            <a:extLst>
              <a:ext uri="{FF2B5EF4-FFF2-40B4-BE49-F238E27FC236}">
                <a16:creationId xmlns:a16="http://schemas.microsoft.com/office/drawing/2014/main" id="{5B8AAD9B-913B-6D98-70F2-C94B25A792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224877" y="4219863"/>
            <a:ext cx="2567553" cy="138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07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B4FF-29B7-9E03-291E-87C0B75E0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8088" y="384748"/>
            <a:ext cx="8596668" cy="1320800"/>
          </a:xfrm>
        </p:spPr>
        <p:txBody>
          <a:bodyPr/>
          <a:lstStyle/>
          <a:p>
            <a:r>
              <a:rPr lang="en-US" dirty="0"/>
              <a:t>FLOWCHART</a:t>
            </a:r>
          </a:p>
        </p:txBody>
      </p:sp>
      <p:pic>
        <p:nvPicPr>
          <p:cNvPr id="6" name="Picture 5" descr="A diagram of a diagram of a diagram&#10;&#10;Description automatically generated">
            <a:extLst>
              <a:ext uri="{FF2B5EF4-FFF2-40B4-BE49-F238E27FC236}">
                <a16:creationId xmlns:a16="http://schemas.microsoft.com/office/drawing/2014/main" id="{A83E4D8D-9713-6123-2968-00A628C5F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951" y="1939352"/>
            <a:ext cx="6745573" cy="38037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DDCB21-4815-3317-CB3D-53CE32E6F73B}"/>
              </a:ext>
            </a:extLst>
          </p:cNvPr>
          <p:cNvSpPr txBox="1"/>
          <p:nvPr/>
        </p:nvSpPr>
        <p:spPr>
          <a:xfrm>
            <a:off x="474688" y="6483246"/>
            <a:ext cx="93688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/>
              <a:t>Ref : </a:t>
            </a:r>
            <a:r>
              <a:rPr lang="en-US" i="1" dirty="0">
                <a:ea typeface="+mn-lt"/>
                <a:cs typeface="+mn-lt"/>
              </a:rPr>
              <a:t>https://www.datacamp.com/blog/what-is-retrieval-augmented-generation-rag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037047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35E7BE-4764-D1C2-6D04-FDEA387207B0}"/>
              </a:ext>
            </a:extLst>
          </p:cNvPr>
          <p:cNvSpPr txBox="1"/>
          <p:nvPr/>
        </p:nvSpPr>
        <p:spPr>
          <a:xfrm>
            <a:off x="-1088742" y="222552"/>
            <a:ext cx="12201048" cy="13208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FLOWCHART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239C5DAB-2EAF-1CA7-DA2F-F9C7BD3832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8550" y="890589"/>
            <a:ext cx="10773810" cy="59248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Font typeface="Wingdings" charset="2"/>
              <a:buChar char="Ø"/>
            </a:pP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  <a:p>
            <a:pPr marL="0" indent="0">
              <a:lnSpc>
                <a:spcPct val="90000"/>
              </a:lnSpc>
              <a:buFont typeface="Wingdings" charset="2"/>
              <a:buChar char="Ø"/>
            </a:pPr>
            <a:endParaRPr lang="en-US" sz="2000" dirty="0"/>
          </a:p>
          <a:p>
            <a:pPr marL="0" indent="0">
              <a:lnSpc>
                <a:spcPct val="90000"/>
              </a:lnSpc>
              <a:buFont typeface="Wingdings" charset="2"/>
              <a:buChar char="Ø"/>
            </a:pP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A99C26-C380-8D7A-B59F-8EEDF4B1AE62}"/>
              </a:ext>
            </a:extLst>
          </p:cNvPr>
          <p:cNvSpPr>
            <a:spLocks/>
          </p:cNvSpPr>
          <p:nvPr/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7D60979-AFE7-0519-BB71-EEB9710BE739}"/>
              </a:ext>
            </a:extLst>
          </p:cNvPr>
          <p:cNvSpPr>
            <a:spLocks noGrp="1"/>
          </p:cNvSpPr>
          <p:nvPr/>
        </p:nvSpPr>
        <p:spPr>
          <a:xfrm>
            <a:off x="1286933" y="609600"/>
            <a:ext cx="10197494" cy="1099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diagram of text processing&#10;&#10;Description automatically generated">
            <a:extLst>
              <a:ext uri="{FF2B5EF4-FFF2-40B4-BE49-F238E27FC236}">
                <a16:creationId xmlns:a16="http://schemas.microsoft.com/office/drawing/2014/main" id="{AAD66A84-E3F7-42BF-6274-CED8E8393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959" y="1132114"/>
            <a:ext cx="6930969" cy="514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856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236DF-C330-50DB-0D88-E45A87CB8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137F5-9823-8FA2-92FE-09A57BCB2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419" y="1579403"/>
            <a:ext cx="8609583" cy="44619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ea typeface="+mn-lt"/>
                <a:cs typeface="+mn-lt"/>
              </a:rPr>
              <a:t>Requirement Analysis:</a:t>
            </a:r>
            <a:r>
              <a:rPr lang="en-US" sz="2400" dirty="0">
                <a:ea typeface="+mn-lt"/>
                <a:cs typeface="+mn-lt"/>
              </a:rPr>
              <a:t> </a:t>
            </a:r>
            <a:endParaRPr lang="en-US" sz="2400" b="1">
              <a:ea typeface="+mn-lt"/>
              <a:cs typeface="+mn-lt"/>
            </a:endParaRPr>
          </a:p>
          <a:p>
            <a:pPr>
              <a:buFont typeface="Wingdings" charset="2"/>
              <a:buChar char="Ø"/>
            </a:pPr>
            <a:r>
              <a:rPr lang="en-US" sz="2200" dirty="0">
                <a:ea typeface="+mn-lt"/>
                <a:cs typeface="+mn-lt"/>
              </a:rPr>
              <a:t>Conducted thorough analysis to understand user needs for the PDF Document Q&amp;A Assistant. Identified essential functionalities: document processing, question answering, and interactive chatbot. </a:t>
            </a:r>
            <a:endParaRPr lang="en-US" sz="2200" b="1"/>
          </a:p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ea typeface="+mn-lt"/>
                <a:cs typeface="+mn-lt"/>
              </a:rPr>
              <a:t>Technology Selection:</a:t>
            </a:r>
            <a:endParaRPr lang="en-US" sz="2400" dirty="0">
              <a:solidFill>
                <a:schemeClr val="accent1"/>
              </a:solidFill>
              <a:ea typeface="+mn-lt"/>
              <a:cs typeface="+mn-lt"/>
            </a:endParaRPr>
          </a:p>
          <a:p>
            <a:pPr>
              <a:buFont typeface="Wingdings" charset="2"/>
              <a:buChar char="Ø"/>
            </a:pPr>
            <a:r>
              <a:rPr lang="en-US" sz="2200" dirty="0">
                <a:ea typeface="+mn-lt"/>
                <a:cs typeface="+mn-lt"/>
              </a:rPr>
              <a:t> Chose</a:t>
            </a:r>
            <a:r>
              <a:rPr lang="en-US" sz="2200" dirty="0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en-US" sz="2200" err="1">
                <a:solidFill>
                  <a:schemeClr val="accent1"/>
                </a:solidFill>
                <a:ea typeface="+mn-lt"/>
                <a:cs typeface="+mn-lt"/>
              </a:rPr>
              <a:t>Streamlit</a:t>
            </a:r>
            <a:r>
              <a:rPr lang="en-US" sz="2200" dirty="0">
                <a:ea typeface="+mn-lt"/>
                <a:cs typeface="+mn-lt"/>
              </a:rPr>
              <a:t> for its simplicity and interactivity in building the user interface. Selected </a:t>
            </a:r>
            <a:r>
              <a:rPr lang="en-US" sz="2200" err="1">
                <a:solidFill>
                  <a:schemeClr val="accent1"/>
                </a:solidFill>
                <a:ea typeface="+mn-lt"/>
                <a:cs typeface="+mn-lt"/>
              </a:rPr>
              <a:t>LangChain</a:t>
            </a:r>
            <a:r>
              <a:rPr lang="en-US" sz="2200" dirty="0">
                <a:ea typeface="+mn-lt"/>
                <a:cs typeface="+mn-lt"/>
              </a:rPr>
              <a:t> for text processing, Google AI for question answering (Gemini), and </a:t>
            </a:r>
            <a:r>
              <a:rPr lang="en-US" sz="2200" err="1">
                <a:solidFill>
                  <a:schemeClr val="accent1"/>
                </a:solidFill>
                <a:ea typeface="+mn-lt"/>
                <a:cs typeface="+mn-lt"/>
              </a:rPr>
              <a:t>Groq</a:t>
            </a:r>
            <a:r>
              <a:rPr lang="en-US" sz="2200" dirty="0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r>
              <a:rPr lang="en-US" sz="2200" dirty="0">
                <a:solidFill>
                  <a:srgbClr val="404040"/>
                </a:solidFill>
                <a:ea typeface="+mn-lt"/>
                <a:cs typeface="+mn-lt"/>
              </a:rPr>
              <a:t>for</a:t>
            </a:r>
            <a:r>
              <a:rPr lang="en-US" sz="2200" dirty="0">
                <a:ea typeface="+mn-lt"/>
                <a:cs typeface="+mn-lt"/>
              </a:rPr>
              <a:t> chatbot functionality. Utilized </a:t>
            </a:r>
            <a:r>
              <a:rPr lang="en-US" sz="2200" dirty="0">
                <a:solidFill>
                  <a:schemeClr val="accent1"/>
                </a:solidFill>
                <a:ea typeface="+mn-lt"/>
                <a:cs typeface="+mn-lt"/>
              </a:rPr>
              <a:t>Cassandra</a:t>
            </a:r>
            <a:r>
              <a:rPr lang="en-US" sz="2200" dirty="0">
                <a:ea typeface="+mn-lt"/>
                <a:cs typeface="+mn-lt"/>
              </a:rPr>
              <a:t> as the backend database for storing documents and efficient query fetching.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415729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A6DCC-2B73-DA1B-FCB8-32027269DB60}"/>
              </a:ext>
            </a:extLst>
          </p:cNvPr>
          <p:cNvSpPr txBox="1"/>
          <p:nvPr/>
        </p:nvSpPr>
        <p:spPr>
          <a:xfrm>
            <a:off x="817563" y="437807"/>
            <a:ext cx="8401223" cy="616677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457200"/>
            <a:r>
              <a:rPr lang="en-US" sz="2400" b="1" dirty="0">
                <a:solidFill>
                  <a:schemeClr val="accent1"/>
                </a:solidFill>
                <a:ea typeface="+mn-lt"/>
                <a:cs typeface="+mn-lt"/>
              </a:rPr>
              <a:t>System Design:</a:t>
            </a:r>
            <a:r>
              <a:rPr lang="en-US" sz="2400" dirty="0">
                <a:solidFill>
                  <a:schemeClr val="accent1"/>
                </a:solidFill>
                <a:ea typeface="+mn-lt"/>
                <a:cs typeface="+mn-lt"/>
              </a:rPr>
              <a:t> </a:t>
            </a:r>
            <a:endParaRPr lang="en-US" dirty="0">
              <a:solidFill>
                <a:schemeClr val="accent1"/>
              </a:solidFill>
              <a:ea typeface="+mn-lt"/>
              <a:cs typeface="+mn-lt"/>
            </a:endParaRPr>
          </a:p>
          <a:p>
            <a:pPr marL="342900" indent="-342900" defTabSz="457200">
              <a:buFont typeface="Wingdings"/>
              <a:buChar char="Ø"/>
            </a:pPr>
            <a:r>
              <a:rPr lang="en-US" sz="2200" dirty="0">
                <a:ea typeface="+mn-lt"/>
                <a:cs typeface="+mn-lt"/>
              </a:rPr>
              <a:t>Designed system architecture to illustrate interactions between frontend, backend, and external services. </a:t>
            </a:r>
          </a:p>
          <a:p>
            <a:pPr marL="342900" indent="-342900" defTabSz="457200">
              <a:buFont typeface="Wingdings"/>
              <a:buChar char="Ø"/>
            </a:pPr>
            <a:endParaRPr lang="en-US" sz="2200" dirty="0">
              <a:ea typeface="+mn-lt"/>
              <a:cs typeface="+mn-lt"/>
            </a:endParaRPr>
          </a:p>
          <a:p>
            <a:pPr marL="342900" indent="-342900" defTabSz="457200">
              <a:buFont typeface="Wingdings"/>
              <a:buChar char="Ø"/>
            </a:pPr>
            <a:r>
              <a:rPr lang="en-US" sz="2200" dirty="0">
                <a:ea typeface="+mn-lt"/>
                <a:cs typeface="+mn-lt"/>
              </a:rPr>
              <a:t>Developed a data pipeline for document processing, text extraction, and storage in </a:t>
            </a:r>
            <a:r>
              <a:rPr lang="en-US" sz="2200" dirty="0">
                <a:solidFill>
                  <a:srgbClr val="000000"/>
                </a:solidFill>
                <a:ea typeface="+mn-lt"/>
                <a:cs typeface="+mn-lt"/>
              </a:rPr>
              <a:t>Cassandra</a:t>
            </a:r>
            <a:r>
              <a:rPr lang="en-US" sz="2200" dirty="0">
                <a:ea typeface="+mn-lt"/>
                <a:cs typeface="+mn-lt"/>
              </a:rPr>
              <a:t>. </a:t>
            </a:r>
            <a:endParaRPr lang="en-US"/>
          </a:p>
          <a:p>
            <a:pPr marL="342900" indent="-342900" defTabSz="457200">
              <a:buFont typeface="Wingdings"/>
              <a:buChar char="Ø"/>
            </a:pPr>
            <a:endParaRPr lang="en-US" sz="2200" dirty="0">
              <a:ea typeface="+mn-lt"/>
              <a:cs typeface="+mn-lt"/>
            </a:endParaRPr>
          </a:p>
          <a:p>
            <a:pPr marL="342900" indent="-342900" defTabSz="457200">
              <a:buFont typeface="Wingdings"/>
              <a:buChar char="Ø"/>
            </a:pPr>
            <a:r>
              <a:rPr lang="en-US" sz="2200" dirty="0">
                <a:ea typeface="+mn-lt"/>
                <a:cs typeface="+mn-lt"/>
              </a:rPr>
              <a:t>Integrated </a:t>
            </a:r>
            <a:r>
              <a:rPr lang="en-US" sz="2200" dirty="0" err="1">
                <a:ea typeface="+mn-lt"/>
                <a:cs typeface="+mn-lt"/>
              </a:rPr>
              <a:t>LangChain</a:t>
            </a:r>
            <a:r>
              <a:rPr lang="en-US" sz="2200" dirty="0">
                <a:ea typeface="+mn-lt"/>
                <a:cs typeface="+mn-lt"/>
              </a:rPr>
              <a:t> modules for text splitting, question answering, and chatbot interactions.</a:t>
            </a:r>
            <a:r>
              <a:rPr lang="en-US" sz="2400" dirty="0">
                <a:ea typeface="+mn-lt"/>
                <a:cs typeface="+mn-lt"/>
              </a:rPr>
              <a:t> </a:t>
            </a:r>
            <a:endParaRPr lang="en-US">
              <a:ea typeface="+mn-lt"/>
              <a:cs typeface="+mn-lt"/>
            </a:endParaRPr>
          </a:p>
          <a:p>
            <a:pPr marL="342900" indent="-342900" defTabSz="457200">
              <a:buFont typeface="Wingdings"/>
              <a:buChar char="Ø"/>
            </a:pPr>
            <a:endParaRPr lang="en-US" sz="2400" b="1" dirty="0">
              <a:ea typeface="+mn-lt"/>
              <a:cs typeface="+mn-lt"/>
            </a:endParaRPr>
          </a:p>
          <a:p>
            <a:pPr defTabSz="457200"/>
            <a:r>
              <a:rPr lang="en-US" sz="2400" b="1" dirty="0">
                <a:solidFill>
                  <a:schemeClr val="accent1"/>
                </a:solidFill>
                <a:ea typeface="+mn-lt"/>
                <a:cs typeface="+mn-lt"/>
              </a:rPr>
              <a:t>Implementation:</a:t>
            </a:r>
            <a:r>
              <a:rPr lang="en-US" sz="2400" dirty="0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endParaRPr lang="en-US">
              <a:solidFill>
                <a:schemeClr val="accent1"/>
              </a:solidFill>
              <a:ea typeface="+mn-lt"/>
              <a:cs typeface="+mn-lt"/>
            </a:endParaRPr>
          </a:p>
          <a:p>
            <a:pPr marL="342900" indent="-342900" defTabSz="457200">
              <a:buFont typeface="Wingdings"/>
              <a:buChar char="Ø"/>
            </a:pPr>
            <a:r>
              <a:rPr lang="en-US" sz="2200" dirty="0">
                <a:ea typeface="+mn-lt"/>
                <a:cs typeface="+mn-lt"/>
              </a:rPr>
              <a:t>Implemented frontend components using </a:t>
            </a:r>
            <a:r>
              <a:rPr lang="en-US" sz="2200" err="1">
                <a:ea typeface="+mn-lt"/>
                <a:cs typeface="+mn-lt"/>
              </a:rPr>
              <a:t>Streamlit</a:t>
            </a:r>
            <a:r>
              <a:rPr lang="en-US" sz="2200" dirty="0">
                <a:ea typeface="+mn-lt"/>
                <a:cs typeface="+mn-lt"/>
              </a:rPr>
              <a:t>, including user interfaces and result visualization. </a:t>
            </a:r>
          </a:p>
          <a:p>
            <a:pPr defTabSz="457200"/>
            <a:endParaRPr lang="en-US" sz="2200" dirty="0">
              <a:ea typeface="+mn-lt"/>
              <a:cs typeface="+mn-lt"/>
            </a:endParaRPr>
          </a:p>
          <a:p>
            <a:pPr marL="342900" indent="-342900" defTabSz="457200">
              <a:buFont typeface="Wingdings"/>
              <a:buChar char="Ø"/>
            </a:pPr>
            <a:r>
              <a:rPr lang="en-US" sz="2200" dirty="0">
                <a:ea typeface="+mn-lt"/>
                <a:cs typeface="+mn-lt"/>
              </a:rPr>
              <a:t>Developed backend services for document processing, text chunking, and Cassandra interaction. Integrated </a:t>
            </a:r>
            <a:r>
              <a:rPr lang="en-US" sz="2200" dirty="0" err="1">
                <a:ea typeface="+mn-lt"/>
                <a:cs typeface="+mn-lt"/>
              </a:rPr>
              <a:t>LangChain</a:t>
            </a:r>
            <a:r>
              <a:rPr lang="en-US" sz="2200" dirty="0">
                <a:ea typeface="+mn-lt"/>
                <a:cs typeface="+mn-lt"/>
              </a:rPr>
              <a:t> libraries for language processing tasks like question answering and chatbot interactions.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715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0D696-F6A2-0A89-739C-40595F86F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8559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E0E83-22E9-8C32-FC79-DCF9093D8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704" y="855796"/>
            <a:ext cx="8721928" cy="599975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spcBef>
                <a:spcPct val="0"/>
              </a:spcBef>
              <a:buFont typeface="Wingdings"/>
              <a:buChar char="Ø"/>
            </a:pPr>
            <a:r>
              <a:rPr lang="en-US" b="1" err="1">
                <a:solidFill>
                  <a:schemeClr val="accent1"/>
                </a:solidFill>
                <a:ea typeface="+mn-lt"/>
                <a:cs typeface="+mn-lt"/>
              </a:rPr>
              <a:t>Streamlit</a:t>
            </a:r>
            <a:r>
              <a:rPr lang="en-US">
                <a:ea typeface="+mn-lt"/>
                <a:cs typeface="+mn-lt"/>
              </a:rPr>
              <a:t>: Chosen for its simplicity and interactivity, </a:t>
            </a:r>
            <a:r>
              <a:rPr lang="en-US" err="1">
                <a:ea typeface="+mn-lt"/>
                <a:cs typeface="+mn-lt"/>
              </a:rPr>
              <a:t>Streamlit</a:t>
            </a:r>
            <a:r>
              <a:rPr lang="en-US">
                <a:ea typeface="+mn-lt"/>
                <a:cs typeface="+mn-lt"/>
              </a:rPr>
              <a:t> was utilized to develop the user interface, facilitating user input and result visualization.</a:t>
            </a:r>
            <a:endParaRPr lang="en-US" dirty="0">
              <a:ea typeface="+mn-lt"/>
              <a:cs typeface="+mn-lt"/>
            </a:endParaRPr>
          </a:p>
          <a:p>
            <a:pPr>
              <a:spcBef>
                <a:spcPct val="0"/>
              </a:spcBef>
              <a:buFont typeface="Wingdings"/>
              <a:buChar char="Ø"/>
            </a:pPr>
            <a:endParaRPr lang="en-US" b="1" dirty="0">
              <a:ea typeface="+mn-lt"/>
              <a:cs typeface="+mn-lt"/>
            </a:endParaRPr>
          </a:p>
          <a:p>
            <a:pPr>
              <a:spcBef>
                <a:spcPct val="0"/>
              </a:spcBef>
              <a:buFont typeface="Wingdings"/>
              <a:buChar char="Ø"/>
            </a:pPr>
            <a:r>
              <a:rPr lang="en-US" b="1" dirty="0" err="1">
                <a:solidFill>
                  <a:schemeClr val="accent1"/>
                </a:solidFill>
                <a:ea typeface="+mn-lt"/>
                <a:cs typeface="+mn-lt"/>
              </a:rPr>
              <a:t>LangChain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Integrated for text processing tasks, </a:t>
            </a:r>
            <a:r>
              <a:rPr lang="en-US" dirty="0" err="1">
                <a:ea typeface="+mn-lt"/>
                <a:cs typeface="+mn-lt"/>
              </a:rPr>
              <a:t>LangChain</a:t>
            </a:r>
            <a:r>
              <a:rPr lang="en-US" dirty="0">
                <a:ea typeface="+mn-lt"/>
                <a:cs typeface="+mn-lt"/>
              </a:rPr>
              <a:t> modules were employed for text splitting, question answering, and chatbot interactions.</a:t>
            </a:r>
            <a:endParaRPr lang="en-US"/>
          </a:p>
          <a:p>
            <a:pPr>
              <a:spcBef>
                <a:spcPct val="0"/>
              </a:spcBef>
              <a:buFont typeface="Wingdings"/>
              <a:buChar char="Ø"/>
            </a:pPr>
            <a:endParaRPr lang="en-US" b="1" dirty="0">
              <a:ea typeface="+mn-lt"/>
              <a:cs typeface="+mn-lt"/>
            </a:endParaRPr>
          </a:p>
          <a:p>
            <a:pPr>
              <a:spcBef>
                <a:spcPct val="0"/>
              </a:spcBef>
              <a:buFont typeface="Wingdings"/>
              <a:buChar char="Ø"/>
            </a:pPr>
            <a:r>
              <a:rPr lang="en-US" b="1" dirty="0">
                <a:solidFill>
                  <a:schemeClr val="accent1"/>
                </a:solidFill>
                <a:ea typeface="+mn-lt"/>
                <a:cs typeface="+mn-lt"/>
              </a:rPr>
              <a:t>Google AI (Gemini)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Leveraged for question answering capabilities, Google AI was integrated to provide accurate responses to user queries.</a:t>
            </a:r>
            <a:endParaRPr lang="en-US"/>
          </a:p>
          <a:p>
            <a:pPr>
              <a:spcBef>
                <a:spcPct val="0"/>
              </a:spcBef>
              <a:buFont typeface="Wingdings"/>
              <a:buChar char="Ø"/>
            </a:pPr>
            <a:endParaRPr lang="en-US" b="1" dirty="0">
              <a:ea typeface="+mn-lt"/>
              <a:cs typeface="+mn-lt"/>
            </a:endParaRPr>
          </a:p>
          <a:p>
            <a:pPr>
              <a:spcBef>
                <a:spcPct val="0"/>
              </a:spcBef>
              <a:buFont typeface="Wingdings"/>
              <a:buChar char="Ø"/>
            </a:pPr>
            <a:r>
              <a:rPr lang="en-US" b="1" dirty="0" err="1">
                <a:solidFill>
                  <a:schemeClr val="accent1"/>
                </a:solidFill>
                <a:ea typeface="+mn-lt"/>
                <a:cs typeface="+mn-lt"/>
              </a:rPr>
              <a:t>Groq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Utilized for chatbot functionality, </a:t>
            </a:r>
            <a:r>
              <a:rPr lang="en-US" dirty="0" err="1">
                <a:ea typeface="+mn-lt"/>
                <a:cs typeface="+mn-lt"/>
              </a:rPr>
              <a:t>Groq</a:t>
            </a:r>
            <a:r>
              <a:rPr lang="en-US" dirty="0">
                <a:ea typeface="+mn-lt"/>
                <a:cs typeface="+mn-lt"/>
              </a:rPr>
              <a:t> enabled interactive communication and assistance within the application.</a:t>
            </a:r>
            <a:endParaRPr lang="en-US"/>
          </a:p>
          <a:p>
            <a:pPr>
              <a:spcBef>
                <a:spcPct val="0"/>
              </a:spcBef>
              <a:buFont typeface="Wingdings"/>
              <a:buChar char="Ø"/>
            </a:pPr>
            <a:endParaRPr lang="en-US" b="1" dirty="0">
              <a:ea typeface="+mn-lt"/>
              <a:cs typeface="+mn-lt"/>
            </a:endParaRPr>
          </a:p>
          <a:p>
            <a:pPr>
              <a:spcBef>
                <a:spcPct val="0"/>
              </a:spcBef>
              <a:buFont typeface="Wingdings"/>
              <a:buChar char="Ø"/>
            </a:pPr>
            <a:r>
              <a:rPr lang="en-US" b="1" dirty="0">
                <a:solidFill>
                  <a:schemeClr val="accent1"/>
                </a:solidFill>
                <a:ea typeface="+mn-lt"/>
                <a:cs typeface="+mn-lt"/>
              </a:rPr>
              <a:t>Cassandra</a:t>
            </a:r>
            <a:r>
              <a:rPr lang="en-US" dirty="0">
                <a:ea typeface="+mn-lt"/>
                <a:cs typeface="+mn-lt"/>
              </a:rPr>
              <a:t>: Employed as the backend database, Cassandra facilitated efficient storage and retrieval of PDF files, as well as query fetching, ensuring robustness and scalability.</a:t>
            </a:r>
            <a:endParaRPr lang="en-US"/>
          </a:p>
          <a:p>
            <a:pPr>
              <a:spcBef>
                <a:spcPct val="0"/>
              </a:spcBef>
              <a:buFont typeface="Wingdings"/>
              <a:buChar char="Ø"/>
            </a:pPr>
            <a:endParaRPr lang="en-US" b="1" dirty="0">
              <a:ea typeface="+mn-lt"/>
              <a:cs typeface="+mn-lt"/>
            </a:endParaRPr>
          </a:p>
          <a:p>
            <a:pPr>
              <a:spcBef>
                <a:spcPct val="0"/>
              </a:spcBef>
              <a:buFont typeface="Wingdings"/>
              <a:buChar char="Ø"/>
            </a:pPr>
            <a:r>
              <a:rPr lang="en-US" b="1" dirty="0">
                <a:solidFill>
                  <a:schemeClr val="accent1"/>
                </a:solidFill>
                <a:ea typeface="+mn-lt"/>
                <a:cs typeface="+mn-lt"/>
              </a:rPr>
              <a:t>Vector Database (</a:t>
            </a:r>
            <a:r>
              <a:rPr lang="en-US" b="1" dirty="0" err="1">
                <a:solidFill>
                  <a:schemeClr val="accent1"/>
                </a:solidFill>
                <a:ea typeface="+mn-lt"/>
                <a:cs typeface="+mn-lt"/>
              </a:rPr>
              <a:t>VecTor</a:t>
            </a:r>
            <a:r>
              <a:rPr lang="en-US" b="1" dirty="0">
                <a:solidFill>
                  <a:schemeClr val="accent1"/>
                </a:solidFill>
                <a:ea typeface="+mn-lt"/>
                <a:cs typeface="+mn-lt"/>
              </a:rPr>
              <a:t>)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Utilized for similarity search, </a:t>
            </a:r>
            <a:r>
              <a:rPr lang="en-US" dirty="0" err="1">
                <a:ea typeface="+mn-lt"/>
                <a:cs typeface="+mn-lt"/>
              </a:rPr>
              <a:t>VecTor</a:t>
            </a:r>
            <a:r>
              <a:rPr lang="en-US" dirty="0">
                <a:ea typeface="+mn-lt"/>
                <a:cs typeface="+mn-lt"/>
              </a:rPr>
              <a:t> enabled efficient retrieval of relevant text chunks in response to user queries, enhancing the system's responsiveness.</a:t>
            </a:r>
            <a:endParaRPr lang="en-US"/>
          </a:p>
          <a:p>
            <a:pPr>
              <a:spcBef>
                <a:spcPct val="0"/>
              </a:spcBef>
              <a:buFont typeface="Wingdings"/>
              <a:buChar char="Ø"/>
            </a:pPr>
            <a:endParaRPr lang="en-US" b="1" dirty="0">
              <a:ea typeface="+mn-lt"/>
              <a:cs typeface="+mn-lt"/>
            </a:endParaRPr>
          </a:p>
          <a:p>
            <a:pPr>
              <a:spcBef>
                <a:spcPct val="0"/>
              </a:spcBef>
              <a:buFont typeface="Wingdings"/>
              <a:buChar char="Ø"/>
            </a:pPr>
            <a:r>
              <a:rPr lang="en-US" b="1" dirty="0">
                <a:solidFill>
                  <a:schemeClr val="accent1"/>
                </a:solidFill>
                <a:ea typeface="+mn-lt"/>
                <a:cs typeface="+mn-lt"/>
              </a:rPr>
              <a:t>DataStax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Integrated with </a:t>
            </a:r>
            <a:r>
              <a:rPr lang="en-US" dirty="0" err="1">
                <a:ea typeface="+mn-lt"/>
                <a:cs typeface="+mn-lt"/>
              </a:rPr>
              <a:t>AskQ</a:t>
            </a:r>
            <a:r>
              <a:rPr lang="en-US" dirty="0">
                <a:ea typeface="+mn-lt"/>
                <a:cs typeface="+mn-lt"/>
              </a:rPr>
              <a:t> DB for enhanced database management and query processing, DataStax contributed to the system's scalability and resilience.</a:t>
            </a:r>
            <a:endParaRPr lang="en-US"/>
          </a:p>
          <a:p>
            <a:pPr marL="0" indent="0">
              <a:spcBef>
                <a:spcPct val="0"/>
              </a:spcBef>
              <a:buNone/>
            </a:pPr>
            <a:endParaRPr lang="en-US" dirty="0">
              <a:ea typeface="+mn-lt"/>
              <a:cs typeface="+mn-lt"/>
            </a:endParaRPr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947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25B68-D422-C9A6-DAB3-81EB31F68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760" y="-2498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CHALLENGES FACED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4EAD6-BB7D-E4B6-AE00-F530B8028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36327"/>
            <a:ext cx="8596668" cy="3880773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Wingdings" charset="2"/>
              <a:buChar char="Ø"/>
            </a:pPr>
            <a:r>
              <a:rPr lang="en-US" dirty="0">
                <a:ea typeface="+mn-lt"/>
                <a:cs typeface="+mn-lt"/>
              </a:rPr>
              <a:t>PDF Parsing Complexity: Handling the intricacies of parsing PDF documents, including diverse formats and structures, posed a significant challenge.</a:t>
            </a:r>
            <a:endParaRPr lang="en-US"/>
          </a:p>
          <a:p>
            <a:pPr>
              <a:buFont typeface="Wingdings" charset="2"/>
              <a:buChar char="Ø"/>
            </a:pPr>
            <a:r>
              <a:rPr lang="en-US" dirty="0">
                <a:ea typeface="+mn-lt"/>
                <a:cs typeface="+mn-lt"/>
              </a:rPr>
              <a:t>Integration of External APIs: Ensuring seamless integration with external APIs, such as language processing tools and chatbot frameworks, demanded careful coordination and compatibility testing.</a:t>
            </a:r>
          </a:p>
          <a:p>
            <a:pPr>
              <a:buFont typeface="Wingdings" charset="2"/>
              <a:buChar char="Ø"/>
            </a:pPr>
            <a:r>
              <a:rPr lang="en-US" dirty="0">
                <a:ea typeface="+mn-lt"/>
                <a:cs typeface="+mn-lt"/>
              </a:rPr>
              <a:t>Performance Optimization: Optimizing system performance for efficient document processing and real-time response times necessitated fine-tuning algorithms and resource allocation.</a:t>
            </a:r>
          </a:p>
          <a:p>
            <a:pPr>
              <a:buFont typeface="Wingdings" charset="2"/>
              <a:buChar char="Ø"/>
            </a:pPr>
            <a:r>
              <a:rPr lang="en-US" dirty="0">
                <a:ea typeface="+mn-lt"/>
                <a:cs typeface="+mn-lt"/>
              </a:rPr>
              <a:t>Data Consistency and Integrity: Maintaining data consistency and integrity across distributed databases, particularly in a dynamic environment, presented ongoing challenges.</a:t>
            </a:r>
          </a:p>
          <a:p>
            <a:pPr>
              <a:buFont typeface="Wingdings" charset="2"/>
              <a:buChar char="Ø"/>
            </a:pPr>
            <a:r>
              <a:rPr lang="en-US" dirty="0">
                <a:ea typeface="+mn-lt"/>
                <a:cs typeface="+mn-lt"/>
              </a:rPr>
              <a:t>User Interface Design: Designing an intuitive and user-friendly interface that accommodates diverse user needs and preferences required iterative design iterations and usability testing.</a:t>
            </a:r>
          </a:p>
          <a:p>
            <a:pPr>
              <a:buFont typeface="Wingdings" charset="2"/>
              <a:buChar char="Ø"/>
            </a:pPr>
            <a:r>
              <a:rPr lang="en-US" dirty="0">
                <a:ea typeface="+mn-lt"/>
                <a:cs typeface="+mn-lt"/>
              </a:rPr>
              <a:t>Scalability and Resource Management: Managing system scalability and resource allocation to accommodate growing user demands while maintaining performance and reliability posed ongoing challenges throughout the project lifecycle.</a:t>
            </a:r>
          </a:p>
          <a:p>
            <a:pPr>
              <a:buFont typeface="Wingdings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38332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Facet</vt:lpstr>
      <vt:lpstr>Documents Q&amp;A Assistant: Integrating Chatbot Technology for Efficient Information Retrieval using RAG</vt:lpstr>
      <vt:lpstr>PowerPoint Presentation</vt:lpstr>
      <vt:lpstr>PowerPoint Presentation</vt:lpstr>
      <vt:lpstr>FLOWCHART</vt:lpstr>
      <vt:lpstr>PowerPoint Presentation</vt:lpstr>
      <vt:lpstr>Methodology</vt:lpstr>
      <vt:lpstr>PowerPoint Presentation</vt:lpstr>
      <vt:lpstr>TECHNOLOGIES USED</vt:lpstr>
      <vt:lpstr>CHALLENGES FACED</vt:lpstr>
      <vt:lpstr>PowerPoint Presentation</vt:lpstr>
      <vt:lpstr>Streamlit Interface : </vt:lpstr>
      <vt:lpstr>Video Demonstration</vt:lpstr>
      <vt:lpstr>REFERENCES:</vt:lpstr>
      <vt:lpstr>Thank You!!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735</cp:revision>
  <dcterms:created xsi:type="dcterms:W3CDTF">2013-07-15T20:26:40Z</dcterms:created>
  <dcterms:modified xsi:type="dcterms:W3CDTF">2024-05-07T05:06:16Z</dcterms:modified>
</cp:coreProperties>
</file>

<file path=docProps/thumbnail.jpeg>
</file>